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6" r:id="rId2"/>
    <p:sldId id="269" r:id="rId3"/>
    <p:sldId id="282" r:id="rId4"/>
    <p:sldId id="289" r:id="rId5"/>
    <p:sldId id="290" r:id="rId6"/>
    <p:sldId id="299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87" r:id="rId15"/>
    <p:sldId id="257" r:id="rId16"/>
    <p:sldId id="256" r:id="rId17"/>
    <p:sldId id="30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 e" initials="ee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871F"/>
    <a:srgbClr val="1718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104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Millions of Users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3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b="0">
                      <a:latin typeface="Arial"/>
                      <a:cs typeface="Arial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9.6096096096096095E-2"/>
                  <c:y val="-3.7037037037037E-2"/>
                </c:manualLayout>
              </c:layout>
              <c:spPr/>
              <c:txPr>
                <a:bodyPr/>
                <a:lstStyle/>
                <a:p>
                  <a:pPr>
                    <a:defRPr b="0">
                      <a:latin typeface="Arial"/>
                      <a:cs typeface="Arial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2.40963855421687E-2"/>
                  <c:y val="1.2820512820512799E-2"/>
                </c:manualLayout>
              </c:layout>
              <c:spPr/>
              <c:txPr>
                <a:bodyPr/>
                <a:lstStyle/>
                <a:p>
                  <a:pPr>
                    <a:defRPr b="0">
                      <a:latin typeface="Arial"/>
                      <a:cs typeface="Arial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b="0">
                      <a:latin typeface="Arial"/>
                      <a:cs typeface="Arial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b="0"/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Never tags - Privacy</c:v>
                </c:pt>
                <c:pt idx="1">
                  <c:v>Tags infrequently</c:v>
                </c:pt>
                <c:pt idx="2">
                  <c:v>Tags frequently</c:v>
                </c:pt>
                <c:pt idx="3">
                  <c:v>Never tags - No time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49.122448979591837</c:v>
                </c:pt>
                <c:pt idx="1">
                  <c:v>47.428571428571431</c:v>
                </c:pt>
                <c:pt idx="2">
                  <c:v>27.102040816326529</c:v>
                </c:pt>
                <c:pt idx="3">
                  <c:v>42.346938775510203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9-30T13:13:15.734" idx="4">
    <p:pos x="10" y="10"/>
    <p:text>1. Select a video. 2. Apply a list of your friends' names and photos 3. App matches face images and the list. 4. Share video with your social network.
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983E6-65BD-400A-B86B-DA0CE8B5E058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4A53A-1495-4C2D-A2A3-94AEE29719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6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4A53A-1495-4C2D-A2A3-94AEE29719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80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C4DFA-E7B8-4DEB-916E-DD80C56E761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3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4A53A-1495-4C2D-A2A3-94AEE29719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6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4A53A-1495-4C2D-A2A3-94AEE29719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6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4A53A-1495-4C2D-A2A3-94AEE297197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93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99F5C-4C96-4A63-A5D3-EAB50C2137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7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4A53A-1495-4C2D-A2A3-94AEE29719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2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4A53A-1495-4C2D-A2A3-94AEE29719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04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4A53A-1495-4C2D-A2A3-94AEE29719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0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Tons of photos and videos are posted on Facebook and other social media (250M photos and 200K videos daily uploaded on FB; 72hours of video uploaded on YouTube every minute)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4A53A-1495-4C2D-A2A3-94AEE29719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45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4A53A-1495-4C2D-A2A3-94AEE29719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16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4A53A-1495-4C2D-A2A3-94AEE29719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38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4A53A-1495-4C2D-A2A3-94AEE29719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25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C4DFA-E7B8-4DEB-916E-DD80C56E76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C4DFA-E7B8-4DEB-916E-DD80C56E761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C4DFA-E7B8-4DEB-916E-DD80C56E761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C4DFA-E7B8-4DEB-916E-DD80C56E761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9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4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3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2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5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2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0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71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0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6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F2DA5-849C-44C4-B10B-98FC8A4356DA}" type="datetimeFigureOut">
              <a:rPr lang="en-US" smtClean="0"/>
              <a:pPr/>
              <a:t>9/30/2012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1F0DF-9B74-431F-BFB9-C09CBD703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4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hyperlink" Target="http://unbouncepages.com/tagyourit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5.googleusercontent.com/an4k1dmL_ExRbZFiJDjHLYdIq-EAhmcYJr2b9GgtZsFhLJurV3DEP-ytb1cf9ik9Q6Bsx5OsG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60964"/>
            <a:ext cx="2971800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reen shot 2012-09-30 at 4.17.47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304800"/>
            <a:ext cx="3479800" cy="10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52919"/>
            <a:ext cx="8534400" cy="23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5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Multiple Face Recognition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6" r="15311" b="36780"/>
          <a:stretch/>
        </p:blipFill>
        <p:spPr bwMode="auto">
          <a:xfrm>
            <a:off x="304800" y="1295400"/>
            <a:ext cx="838842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16870" y="6248400"/>
            <a:ext cx="5774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Identified: </a:t>
            </a:r>
            <a:r>
              <a:rPr lang="en-US" sz="3600" dirty="0" smtClean="0">
                <a:solidFill>
                  <a:srgbClr val="FF0000"/>
                </a:solidFill>
              </a:rPr>
              <a:t>Brian, </a:t>
            </a:r>
            <a:r>
              <a:rPr lang="en-US" sz="3600" dirty="0" err="1" smtClean="0">
                <a:solidFill>
                  <a:srgbClr val="FF0000"/>
                </a:solidFill>
              </a:rPr>
              <a:t>Varad</a:t>
            </a:r>
            <a:r>
              <a:rPr lang="en-US" sz="3600" dirty="0" smtClean="0">
                <a:solidFill>
                  <a:srgbClr val="FF0000"/>
                </a:solidFill>
              </a:rPr>
              <a:t>, Justin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2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9-30 at 3.17.0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6800" y="0"/>
            <a:ext cx="1112520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9-30 at 3.17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0" y="0"/>
            <a:ext cx="1133856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9-30 at 3.17.4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-9525"/>
            <a:ext cx="11353800" cy="7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04801"/>
            <a:ext cx="8610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Facial Recognition Industry 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and Competition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676400"/>
            <a:ext cx="8153400" cy="47244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Wide open, big potential;</a:t>
            </a:r>
          </a:p>
          <a:p>
            <a:pPr algn="l"/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Lots of Acquisitions (Facebook acquired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hlinkClick r:id="rId3"/>
              </a:rPr>
              <a:t>face.com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Apple – Polar Rose)</a:t>
            </a:r>
          </a:p>
          <a:p>
            <a:pPr algn="l"/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Huge privacy and legal issues:</a:t>
            </a:r>
          </a:p>
          <a:p>
            <a:pPr algn="l"/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sz="2323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“…As of today, no laws or regulations specifically prevent your face from being detected or recognized without your consent.” Daniel </a:t>
            </a:r>
            <a:r>
              <a:rPr lang="en-US" sz="2323" i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Solove</a:t>
            </a:r>
            <a:r>
              <a:rPr lang="en-US" sz="2323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 George Washington University Law School   </a:t>
            </a:r>
          </a:p>
          <a:p>
            <a:pPr algn="l"/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Potential future of video tag naming in social media (B2C), as well as security, shopping and entertainment industries (B2B).</a:t>
            </a:r>
          </a:p>
          <a:p>
            <a:pPr algn="l"/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 direct competitors in </a:t>
            </a:r>
            <a:r>
              <a:rPr lang="en-US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AppStore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and Facebook app directory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752600"/>
            <a:ext cx="8458200" cy="449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304800"/>
            <a:ext cx="8287072" cy="838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Tagging Behavior on </a:t>
            </a:r>
            <a:r>
              <a:rPr lang="en-US" dirty="0" err="1" smtClean="0">
                <a:solidFill>
                  <a:schemeClr val="accent1"/>
                </a:solidFill>
              </a:rPr>
              <a:t>Facebook</a:t>
            </a:r>
            <a:r>
              <a:rPr lang="en-US" dirty="0" smtClean="0">
                <a:solidFill>
                  <a:schemeClr val="accent1"/>
                </a:solidFill>
              </a:rPr>
              <a:t>*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233172655"/>
              </p:ext>
            </p:extLst>
          </p:nvPr>
        </p:nvGraphicFramePr>
        <p:xfrm>
          <a:off x="228600" y="1676400"/>
          <a:ext cx="84582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457200" y="1143000"/>
            <a:ext cx="8153400" cy="609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based on 40 on-campus interviews and on-line survey of 250 people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Oval 5"/>
          <p:cNvSpPr/>
          <p:nvPr/>
        </p:nvSpPr>
        <p:spPr>
          <a:xfrm rot="2739559">
            <a:off x="1840680" y="3309320"/>
            <a:ext cx="4071188" cy="1595034"/>
          </a:xfrm>
          <a:prstGeom prst="ellipse">
            <a:avLst/>
          </a:prstGeom>
          <a:noFill/>
          <a:ln w="57150" cap="rnd" cmpd="sng">
            <a:solidFill>
              <a:srgbClr val="FF0000"/>
            </a:solidFill>
            <a:prstDash val="sysDash"/>
            <a:beve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2151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Business Model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5800" y="1252382"/>
            <a:ext cx="3962400" cy="4800600"/>
          </a:xfrm>
        </p:spPr>
        <p:txBody>
          <a:bodyPr>
            <a:normAutofit/>
          </a:bodyPr>
          <a:lstStyle/>
          <a:p>
            <a:pPr algn="l"/>
            <a:endParaRPr lang="en-US" dirty="0" smtClean="0">
              <a:solidFill>
                <a:schemeClr val="accent1"/>
              </a:solidFill>
            </a:endParaRPr>
          </a:p>
          <a:p>
            <a:pPr algn="l"/>
            <a:r>
              <a:rPr lang="en-US" dirty="0">
                <a:solidFill>
                  <a:schemeClr val="accent1"/>
                </a:solidFill>
              </a:rPr>
              <a:t>Free for the first 10 </a:t>
            </a:r>
            <a:r>
              <a:rPr lang="en-US" dirty="0" smtClean="0">
                <a:solidFill>
                  <a:schemeClr val="accent1"/>
                </a:solidFill>
              </a:rPr>
              <a:t>uploads (B2C market)</a:t>
            </a:r>
          </a:p>
          <a:p>
            <a:pPr algn="l"/>
            <a:endParaRPr lang="en-US" dirty="0">
              <a:solidFill>
                <a:schemeClr val="accent1"/>
              </a:solidFill>
            </a:endParaRPr>
          </a:p>
          <a:p>
            <a:pPr algn="l"/>
            <a:r>
              <a:rPr lang="en-US" dirty="0" smtClean="0">
                <a:solidFill>
                  <a:schemeClr val="accent1"/>
                </a:solidFill>
              </a:rPr>
              <a:t>Further research on B2B market</a:t>
            </a:r>
          </a:p>
          <a:p>
            <a:pPr algn="l"/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rapezoid 5"/>
          <p:cNvSpPr/>
          <p:nvPr/>
        </p:nvSpPr>
        <p:spPr>
          <a:xfrm rot="10800000">
            <a:off x="304800" y="1295399"/>
            <a:ext cx="3733800" cy="1219200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7" name="Trapezoid 6"/>
          <p:cNvSpPr/>
          <p:nvPr/>
        </p:nvSpPr>
        <p:spPr>
          <a:xfrm rot="10800000">
            <a:off x="838201" y="3047999"/>
            <a:ext cx="2667001" cy="1219200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 rot="10800000">
            <a:off x="1143000" y="4780002"/>
            <a:ext cx="2057400" cy="1295400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1480981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63</a:t>
            </a:r>
            <a:r>
              <a:rPr lang="en-US" b="1" dirty="0">
                <a:solidFill>
                  <a:srgbClr val="800000"/>
                </a:solidFill>
              </a:rPr>
              <a:t>M</a:t>
            </a:r>
            <a:r>
              <a:rPr lang="en-US" b="1" dirty="0" smtClean="0">
                <a:solidFill>
                  <a:srgbClr val="800000"/>
                </a:solidFill>
              </a:rPr>
              <a:t> people - FB and YouTube users using </a:t>
            </a:r>
            <a:r>
              <a:rPr lang="en-US" b="1" dirty="0" err="1" smtClean="0">
                <a:solidFill>
                  <a:srgbClr val="800000"/>
                </a:solidFill>
              </a:rPr>
              <a:t>iOS</a:t>
            </a:r>
            <a:r>
              <a:rPr lang="en-US" b="1" dirty="0" smtClean="0">
                <a:solidFill>
                  <a:srgbClr val="800000"/>
                </a:solidFill>
              </a:rPr>
              <a:t> and Android in U.S.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143934"/>
            <a:ext cx="289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15M (24%) will download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               for free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399" y="4895671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5M will purchase at $1.99 (30%)</a:t>
            </a: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$10M TAM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867400"/>
            <a:ext cx="250350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8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638800"/>
            <a:ext cx="2503503" cy="6858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09600" y="21113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600" u="sng" dirty="0" smtClean="0">
                <a:solidFill>
                  <a:schemeClr val="accent1"/>
                </a:solidFill>
              </a:rPr>
              <a:t>Web Site</a:t>
            </a:r>
            <a:r>
              <a:rPr lang="en-US" sz="3600" dirty="0" smtClean="0">
                <a:solidFill>
                  <a:schemeClr val="accent1"/>
                </a:solidFill>
                <a:hlinkClick r:id="rId5"/>
              </a:rPr>
              <a:t/>
            </a:r>
            <a:br>
              <a:rPr lang="en-US" sz="3600" dirty="0" smtClean="0">
                <a:solidFill>
                  <a:schemeClr val="accent1"/>
                </a:solidFill>
                <a:hlinkClick r:id="rId5"/>
              </a:rPr>
            </a:br>
            <a:r>
              <a:rPr lang="en-US" sz="3600" dirty="0" smtClean="0">
                <a:solidFill>
                  <a:schemeClr val="accent1"/>
                </a:solidFill>
                <a:hlinkClick r:id="rId5"/>
              </a:rPr>
              <a:t>http://unbouncepages.com/tagyourit</a:t>
            </a:r>
            <a:r>
              <a:rPr lang="en-US" sz="3600" dirty="0" smtClean="0">
                <a:solidFill>
                  <a:schemeClr val="accent1"/>
                </a:solidFill>
              </a:rPr>
              <a:t/>
            </a:r>
            <a:br>
              <a:rPr lang="en-US" sz="3600" dirty="0" smtClean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/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u="sng" dirty="0" smtClean="0">
                <a:solidFill>
                  <a:schemeClr val="accent1"/>
                </a:solidFill>
              </a:rPr>
              <a:t>Team</a:t>
            </a:r>
            <a:r>
              <a:rPr lang="en-US" sz="3600" dirty="0" smtClean="0">
                <a:solidFill>
                  <a:schemeClr val="accent1"/>
                </a:solidFill>
              </a:rPr>
              <a:t/>
            </a:r>
            <a:br>
              <a:rPr lang="en-US" sz="3600" dirty="0" smtClean="0">
                <a:solidFill>
                  <a:schemeClr val="accent1"/>
                </a:solidFill>
              </a:rPr>
            </a:br>
            <a:r>
              <a:rPr lang="en-US" sz="3600" dirty="0" smtClean="0">
                <a:solidFill>
                  <a:schemeClr val="accent1"/>
                </a:solidFill>
              </a:rPr>
              <a:t>Brian</a:t>
            </a:r>
            <a:br>
              <a:rPr lang="en-US" sz="3600" dirty="0" smtClean="0">
                <a:solidFill>
                  <a:schemeClr val="accent1"/>
                </a:solidFill>
              </a:rPr>
            </a:br>
            <a:r>
              <a:rPr lang="en-US" sz="3600" dirty="0" smtClean="0">
                <a:solidFill>
                  <a:schemeClr val="accent1"/>
                </a:solidFill>
              </a:rPr>
              <a:t>Elena</a:t>
            </a:r>
            <a:br>
              <a:rPr lang="en-US" sz="3600" dirty="0" smtClean="0">
                <a:solidFill>
                  <a:schemeClr val="accent1"/>
                </a:solidFill>
              </a:rPr>
            </a:br>
            <a:r>
              <a:rPr lang="en-US" sz="3600" dirty="0" smtClean="0">
                <a:solidFill>
                  <a:schemeClr val="accent1"/>
                </a:solidFill>
              </a:rPr>
              <a:t>Justin</a:t>
            </a:r>
            <a:br>
              <a:rPr lang="en-US" sz="3600" dirty="0" smtClean="0">
                <a:solidFill>
                  <a:schemeClr val="accent1"/>
                </a:solidFill>
              </a:rPr>
            </a:br>
            <a:r>
              <a:rPr lang="en-US" sz="3600" dirty="0" err="1" smtClean="0">
                <a:solidFill>
                  <a:schemeClr val="accent1"/>
                </a:solidFill>
              </a:rPr>
              <a:t>Varad</a:t>
            </a:r>
            <a:r>
              <a:rPr lang="en-US" sz="3600" dirty="0" smtClean="0">
                <a:solidFill>
                  <a:schemeClr val="accent1"/>
                </a:solidFill>
              </a:rPr>
              <a:t/>
            </a:r>
            <a:br>
              <a:rPr lang="en-US" sz="3600" dirty="0" smtClean="0">
                <a:solidFill>
                  <a:schemeClr val="accent1"/>
                </a:solidFill>
              </a:rPr>
            </a:br>
            <a:r>
              <a:rPr lang="en-US" sz="3600" dirty="0" smtClean="0">
                <a:solidFill>
                  <a:schemeClr val="accent1"/>
                </a:solidFill>
              </a:rPr>
              <a:t>Vim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683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What’s the </a:t>
            </a:r>
            <a:r>
              <a:rPr lang="en-US" dirty="0" smtClean="0">
                <a:solidFill>
                  <a:schemeClr val="accent1"/>
                </a:solidFill>
              </a:rPr>
              <a:t>Problem?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93837"/>
            <a:ext cx="89154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100" dirty="0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t>16% of Facebook users tag their photos </a:t>
            </a:r>
          </a:p>
          <a:p>
            <a:pPr marL="0" indent="0">
              <a:buNone/>
            </a:pPr>
            <a:r>
              <a:rPr lang="en-US" sz="4100" dirty="0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t>and </a:t>
            </a:r>
            <a:r>
              <a:rPr lang="en-US" sz="4100" dirty="0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t>videos, bu</a:t>
            </a:r>
            <a:r>
              <a:rPr lang="en-US" sz="4100" dirty="0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t>t it takes a lot of time.</a:t>
            </a:r>
            <a:endParaRPr lang="en-US" sz="4100" dirty="0" smtClean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0" indent="0"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0" indent="0">
              <a:buNone/>
            </a:pPr>
            <a:r>
              <a:rPr lang="en-US" sz="4100" dirty="0" smtClean="0">
                <a:solidFill>
                  <a:schemeClr val="bg1"/>
                </a:solidFill>
                <a:latin typeface="Arial"/>
              </a:rPr>
              <a:t>Most </a:t>
            </a:r>
            <a:r>
              <a:rPr lang="en-US" sz="4100" dirty="0" smtClean="0">
                <a:solidFill>
                  <a:schemeClr val="bg1"/>
                </a:solidFill>
                <a:latin typeface="Arial"/>
              </a:rPr>
              <a:t>don’t</a:t>
            </a:r>
            <a:r>
              <a:rPr lang="en-US" sz="4100" dirty="0" smtClean="0">
                <a:solidFill>
                  <a:schemeClr val="bg1"/>
                </a:solidFill>
                <a:latin typeface="Arial"/>
              </a:rPr>
              <a:t>.</a:t>
            </a:r>
          </a:p>
          <a:p>
            <a:pPr marL="0" indent="0">
              <a:buNone/>
            </a:pPr>
            <a:endParaRPr lang="en-US" sz="4100" dirty="0" smtClean="0">
              <a:solidFill>
                <a:schemeClr val="bg1"/>
              </a:solidFill>
              <a:latin typeface="Arial"/>
            </a:endParaRPr>
          </a:p>
          <a:p>
            <a:pPr marL="0" indent="0">
              <a:buNone/>
            </a:pPr>
            <a:r>
              <a:rPr lang="en-US" sz="4100" dirty="0" smtClean="0">
                <a:solidFill>
                  <a:schemeClr val="bg1"/>
                </a:solidFill>
                <a:latin typeface="Arial"/>
              </a:rPr>
              <a:t>   Privacy concerns</a:t>
            </a:r>
          </a:p>
          <a:p>
            <a:pPr marL="0" indent="0">
              <a:buNone/>
            </a:pPr>
            <a:endParaRPr lang="en-US" sz="4100" dirty="0">
              <a:solidFill>
                <a:schemeClr val="bg1"/>
              </a:solidFill>
              <a:latin typeface="Arial"/>
            </a:endParaRPr>
          </a:p>
          <a:p>
            <a:pPr marL="0" indent="0">
              <a:buNone/>
            </a:pPr>
            <a:r>
              <a:rPr lang="en-US" sz="41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4100" dirty="0" smtClean="0">
                <a:solidFill>
                  <a:schemeClr val="bg1"/>
                </a:solidFill>
                <a:latin typeface="Arial"/>
              </a:rPr>
              <a:t>  Takes too much time</a:t>
            </a:r>
          </a:p>
          <a:p>
            <a:pPr marL="0" indent="0"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Arial"/>
              </a:rPr>
              <a:t> </a:t>
            </a:r>
            <a:endParaRPr lang="en-US" sz="2000" dirty="0">
              <a:solidFill>
                <a:schemeClr val="bg1"/>
              </a:solidFill>
              <a:latin typeface="Arial"/>
            </a:endParaRPr>
          </a:p>
          <a:p>
            <a:pPr marL="0" indent="0">
              <a:buNone/>
            </a:pPr>
            <a:endParaRPr lang="en-US" sz="1806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867400"/>
            <a:ext cx="250350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8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17637"/>
            <a:ext cx="8153400" cy="39163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    A </a:t>
            </a:r>
            <a:r>
              <a:rPr lang="en-US" dirty="0" smtClean="0">
                <a:solidFill>
                  <a:schemeClr val="accent1"/>
                </a:solidFill>
              </a:rPr>
              <a:t>facial recognition</a:t>
            </a:r>
            <a:r>
              <a:rPr lang="en-US" dirty="0" smtClean="0">
                <a:solidFill>
                  <a:schemeClr val="bg1"/>
                </a:solidFill>
              </a:rPr>
              <a:t> app that </a:t>
            </a:r>
            <a:r>
              <a:rPr lang="en-US" dirty="0" smtClean="0">
                <a:solidFill>
                  <a:schemeClr val="bg1"/>
                </a:solidFill>
              </a:rPr>
              <a:t>identifies your Facebook </a:t>
            </a:r>
            <a:r>
              <a:rPr lang="en-US" dirty="0" smtClean="0">
                <a:solidFill>
                  <a:schemeClr val="bg1"/>
                </a:solidFill>
              </a:rPr>
              <a:t>friends </a:t>
            </a:r>
            <a:r>
              <a:rPr lang="en-US" dirty="0" smtClean="0">
                <a:solidFill>
                  <a:schemeClr val="bg1"/>
                </a:solidFill>
              </a:rPr>
              <a:t>in your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videos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dirty="0" smtClean="0">
                <a:solidFill>
                  <a:schemeClr val="bg1"/>
                </a:solidFill>
              </a:rPr>
              <a:t>Save </a:t>
            </a:r>
            <a:r>
              <a:rPr lang="en-US" dirty="0" smtClean="0">
                <a:solidFill>
                  <a:schemeClr val="bg1"/>
                </a:solidFill>
              </a:rPr>
              <a:t>power taggers a lot of time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    Puts the onus on the user to approve before posting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762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Our Solution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79512" y="1196752"/>
            <a:ext cx="8856984" cy="504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How It Will </a:t>
            </a:r>
            <a:r>
              <a:rPr lang="en-US" dirty="0" smtClean="0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79530"/>
            <a:ext cx="1905000" cy="2952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079530"/>
            <a:ext cx="2095500" cy="2952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8238"/>
            <a:ext cx="2095500" cy="2952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" r="18608"/>
          <a:stretch/>
        </p:blipFill>
        <p:spPr>
          <a:xfrm>
            <a:off x="6796980" y="2068238"/>
            <a:ext cx="20955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0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358008"/>
            <a:ext cx="88392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tx2"/>
                </a:solidFill>
              </a:rPr>
              <a:t>Technology</a:t>
            </a:r>
            <a:br>
              <a:rPr lang="en-US" sz="8000" dirty="0" smtClean="0">
                <a:solidFill>
                  <a:schemeClr val="tx2"/>
                </a:solidFill>
              </a:rPr>
            </a:br>
            <a:r>
              <a:rPr lang="en-US" sz="8000" dirty="0" smtClean="0">
                <a:solidFill>
                  <a:schemeClr val="tx2"/>
                </a:solidFill>
              </a:rPr>
              <a:t>&amp;</a:t>
            </a:r>
            <a:br>
              <a:rPr lang="en-US" sz="8000" dirty="0" smtClean="0">
                <a:solidFill>
                  <a:schemeClr val="tx2"/>
                </a:solidFill>
              </a:rPr>
            </a:br>
            <a:r>
              <a:rPr lang="en-US" sz="8000" dirty="0" smtClean="0">
                <a:solidFill>
                  <a:schemeClr val="tx2"/>
                </a:solidFill>
              </a:rPr>
              <a:t>UI Mocks</a:t>
            </a:r>
            <a:endParaRPr lang="en-US" sz="8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Input Video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myVideo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3828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774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Frame Capture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 Analysis  Output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4" y="1295400"/>
            <a:ext cx="800100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724340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56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Frame Capture </a:t>
            </a:r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dirty="0" smtClean="0">
                <a:solidFill>
                  <a:schemeClr val="accent1"/>
                </a:solidFill>
                <a:sym typeface="Wingdings" pitchFamily="2" charset="2"/>
              </a:rPr>
              <a:t>Analysis</a:t>
            </a:r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  Output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4" y="1295400"/>
            <a:ext cx="800100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724340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499"/>
            <a:ext cx="4148527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04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Frame Capture </a:t>
            </a:r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 Analysis  </a:t>
            </a:r>
            <a:r>
              <a:rPr lang="en-US" dirty="0" smtClean="0">
                <a:solidFill>
                  <a:schemeClr val="accent1"/>
                </a:solidFill>
                <a:sym typeface="Wingdings" pitchFamily="2" charset="2"/>
              </a:rPr>
              <a:t>Output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4" y="1295400"/>
            <a:ext cx="800100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4600" y="6248400"/>
            <a:ext cx="3283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Identified: </a:t>
            </a:r>
            <a:r>
              <a:rPr lang="en-US" sz="3600" dirty="0" smtClean="0">
                <a:solidFill>
                  <a:srgbClr val="FF0000"/>
                </a:solidFill>
              </a:rPr>
              <a:t>Justin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9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</TotalTime>
  <Words>351</Words>
  <Application>Microsoft Office PowerPoint</Application>
  <PresentationFormat>On-screen Show (4:3)</PresentationFormat>
  <Paragraphs>75</Paragraphs>
  <Slides>17</Slides>
  <Notes>17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What’s the Problem?</vt:lpstr>
      <vt:lpstr>PowerPoint Presentation</vt:lpstr>
      <vt:lpstr>How It Will Work</vt:lpstr>
      <vt:lpstr>Technology &amp; UI Mocks</vt:lpstr>
      <vt:lpstr>Input Video</vt:lpstr>
      <vt:lpstr>Frame Capture  Analysis  Output</vt:lpstr>
      <vt:lpstr>Frame Capture  Analysis  Output</vt:lpstr>
      <vt:lpstr>Frame Capture  Analysis  Output</vt:lpstr>
      <vt:lpstr>Multiple Face Recognition</vt:lpstr>
      <vt:lpstr>PowerPoint Presentation</vt:lpstr>
      <vt:lpstr>PowerPoint Presentation</vt:lpstr>
      <vt:lpstr>PowerPoint Presentation</vt:lpstr>
      <vt:lpstr>Facial Recognition Industry  and Competition</vt:lpstr>
      <vt:lpstr>Tagging Behavior on Facebook*</vt:lpstr>
      <vt:lpstr>Business Model</vt:lpstr>
      <vt:lpstr>Web Site http://unbouncepages.com/tagyourit  Team Brian Elena Justin Varad Vim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vim mahadevan</dc:creator>
  <cp:lastModifiedBy>Vim Mahadevan</cp:lastModifiedBy>
  <cp:revision>65</cp:revision>
  <dcterms:created xsi:type="dcterms:W3CDTF">2012-09-30T22:55:24Z</dcterms:created>
  <dcterms:modified xsi:type="dcterms:W3CDTF">2012-10-01T03:32:40Z</dcterms:modified>
</cp:coreProperties>
</file>